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</p:sldIdLst>
  <p:sldSz cx="9144000" cy="5143500" type="screen16x9"/>
  <p:notesSz cx="6858000" cy="9144000"/>
  <p:embeddedFontLs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Slab" pitchFamily="2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333d030ee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333d030ee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333d030e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333d030e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333d030e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333d030e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e333d030ee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e333d030ee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333d030ee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333d030ee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333d030e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333d030e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and Nick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333d030e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e333d030e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e333d030ee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e333d030ee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333d030ee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e333d030ee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e333d030ee_0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e333d030ee_0_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of us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e333d030e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e333d030e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333d030e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333d030e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Prateek and </a:t>
            </a: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9c69cbcb7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9c69cbcb7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Prateek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3333e035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3333e035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9c69cbc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9c69cbc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333d030e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333d030e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e333d030e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e333d030e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Prateek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c.gov/site/finance/taxes/property-annualized-sales-update.pag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ensus.gov/data/developers/data-sets/acs-5year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488358" y="14719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ato"/>
                <a:ea typeface="Lato"/>
                <a:cs typeface="Lato"/>
                <a:sym typeface="Lato"/>
              </a:rPr>
              <a:t>An Investigation into the Factors Driving Housing Price Growth in the New York Boroughs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311700" y="3748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Illidan’s Ingenious Infrastructure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Machine 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We trained our model on data from 2003 to 2017 and used it to attempt to predict sale prices from 2018 to 2022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Training set accuracy score: </a:t>
            </a:r>
            <a:r>
              <a:rPr lang="en" b="1"/>
              <a:t>0.80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Test set accuracy score: </a:t>
            </a:r>
            <a:r>
              <a:rPr lang="en" b="1"/>
              <a:t>0.50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This is disappointing!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Let’s see if we can find out why…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8475" y="2053950"/>
            <a:ext cx="3827625" cy="28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Machine 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25" y="1386525"/>
            <a:ext cx="8645350" cy="327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Machine 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Removed sale prices greater than $30,000,000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New training set accuracy score: </a:t>
            </a:r>
            <a:r>
              <a:rPr lang="en" b="1"/>
              <a:t>0.78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New test set accuracy score: </a:t>
            </a:r>
            <a:r>
              <a:rPr lang="en" b="1"/>
              <a:t>0.64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Not perfect, but much better!</a:t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175" y="2001400"/>
            <a:ext cx="3915750" cy="28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Machine 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Split the test data to see the accuracy by individual year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2018 test set accuracy score: </a:t>
            </a:r>
            <a:r>
              <a:rPr lang="en" b="1"/>
              <a:t>0.69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2019 test set accuracy score: </a:t>
            </a:r>
            <a:r>
              <a:rPr lang="en" b="1"/>
              <a:t>0.65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2020 test set accuracy score: </a:t>
            </a:r>
            <a:r>
              <a:rPr lang="en" b="1"/>
              <a:t>0.59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2021 test set accuracy score: </a:t>
            </a:r>
            <a:r>
              <a:rPr lang="en" b="1"/>
              <a:t>0.64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2022 test set accuracy score: </a:t>
            </a:r>
            <a:r>
              <a:rPr lang="en" b="1"/>
              <a:t>0.64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These results match with our expectations!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2018 is the highest since it directly follows the training set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2020 is the lowest, with COVID-19 the housing market would be harder to predict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Machine 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Feature importance shows the biggest contributing factors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Borough and neighborhood</a:t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675" y="1891163"/>
            <a:ext cx="41529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Dashboard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Now to Power BI Online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387900" y="1687250"/>
            <a:ext cx="83682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Housing Prices have almost tripled across the last 20 years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Neighborhood is the one of the biggest contributing factors to price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More people are paying higher rent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The majority of home value is owned by middle-aged individuals</a:t>
            </a: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Conclusions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Questions?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387900" y="1680100"/>
            <a:ext cx="4054200" cy="25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Please feel free to provide feedback and view our Github repository by scanning the QR Code to the right!</a:t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025" y="936900"/>
            <a:ext cx="4054201" cy="40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225" y="1144125"/>
            <a:ext cx="4545525" cy="32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Illidan says thank you for listening!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Introduction to Team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163000" y="3740200"/>
            <a:ext cx="23370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Will Crocker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725" y="1403293"/>
            <a:ext cx="2336850" cy="233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74" y="1403325"/>
            <a:ext cx="2336850" cy="233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576" y="1403288"/>
            <a:ext cx="2336850" cy="233691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2499925" y="3740200"/>
            <a:ext cx="22608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Nicholas Fenech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4760500" y="3740200"/>
            <a:ext cx="23370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Prateek Bardhan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7500" y="1403300"/>
            <a:ext cx="1752681" cy="23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7097500" y="3740200"/>
            <a:ext cx="17526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Illidan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(Will’s cat)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This project focused on investigating the New York City housing market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Attempted to determine how various factors could impact prices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Examined trends between sale prices and several different contributing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Quantified the extent of the drop in housing affordability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Introduction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NYC Open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Contains data from the past 20 years of housing sales by borough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Also shows many useful descriptive factors about each property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https://www.nyc.gov/site/finance/taxes/property-annualized-sales-update.page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Census Bureau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American Community Survey - 5 Year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Survey collects information on housing attributes, transportation, demographics, and economic factors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Contains information from federal to local municipality levels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https://www.census.gov/data/developers/data-sets/acs-5year.html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87900" y="253450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Initial Findings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213" y="939550"/>
            <a:ext cx="7223565" cy="40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319125" y="1149650"/>
            <a:ext cx="641100" cy="46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Technologies Utilized to Investigate Housing Prices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11700" y="1533475"/>
            <a:ext cx="8520600" cy="25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Microsoft Azure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Databricks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Kafka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SQL Database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PowerBI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Machine Learning Algorithm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Python and PySpark 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2950" y="1325325"/>
            <a:ext cx="941025" cy="94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4575" y="2266350"/>
            <a:ext cx="1113650" cy="11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2951" y="3380000"/>
            <a:ext cx="1016315" cy="111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387900" y="19337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ETL Diagram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49" y="1213550"/>
            <a:ext cx="895053" cy="8950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0" y="2125200"/>
            <a:ext cx="895050" cy="54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0000" y="321125"/>
            <a:ext cx="965200" cy="72444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4" name="Google Shape;114;p19"/>
          <p:cNvSpPr/>
          <p:nvPr/>
        </p:nvSpPr>
        <p:spPr>
          <a:xfrm>
            <a:off x="1331100" y="1113625"/>
            <a:ext cx="6243000" cy="392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7125" y="1371251"/>
            <a:ext cx="1449884" cy="686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" name="Google Shape;116;p19"/>
          <p:cNvSpPr/>
          <p:nvPr/>
        </p:nvSpPr>
        <p:spPr>
          <a:xfrm rot="5400000">
            <a:off x="2126100" y="2257285"/>
            <a:ext cx="351900" cy="25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7125" y="2712800"/>
            <a:ext cx="1449875" cy="6860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7125" y="4054325"/>
            <a:ext cx="1499882" cy="64345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9" name="Google Shape;119;p19"/>
          <p:cNvSpPr/>
          <p:nvPr/>
        </p:nvSpPr>
        <p:spPr>
          <a:xfrm rot="5400000">
            <a:off x="2110338" y="3598788"/>
            <a:ext cx="383400" cy="25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1013" y="3035250"/>
            <a:ext cx="1225620" cy="643451"/>
          </a:xfrm>
          <a:prstGeom prst="rect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1" name="Google Shape;121;p19"/>
          <p:cNvSpPr/>
          <p:nvPr/>
        </p:nvSpPr>
        <p:spPr>
          <a:xfrm>
            <a:off x="3410525" y="1490250"/>
            <a:ext cx="1866600" cy="1545600"/>
          </a:xfrm>
          <a:prstGeom prst="rect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3963" y="2384901"/>
            <a:ext cx="1118019" cy="643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75937" y="3801125"/>
            <a:ext cx="1499875" cy="376363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39150" y="2299513"/>
            <a:ext cx="1344850" cy="61101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5" name="Google Shape;125;p19"/>
          <p:cNvSpPr/>
          <p:nvPr/>
        </p:nvSpPr>
        <p:spPr>
          <a:xfrm rot="5400000">
            <a:off x="6651825" y="3980400"/>
            <a:ext cx="462900" cy="1294800"/>
          </a:xfrm>
          <a:prstGeom prst="bentUpArrow">
            <a:avLst>
              <a:gd name="adj1" fmla="val 25000"/>
              <a:gd name="adj2" fmla="val 23389"/>
              <a:gd name="adj3" fmla="val 28397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9"/>
          <p:cNvSpPr/>
          <p:nvPr/>
        </p:nvSpPr>
        <p:spPr>
          <a:xfrm rot="-5400000">
            <a:off x="7897600" y="3279314"/>
            <a:ext cx="971100" cy="25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21100" y="2383600"/>
            <a:ext cx="965201" cy="37629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67800" y="1989913"/>
            <a:ext cx="1197962" cy="348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9" name="Google Shape;129;p19"/>
          <p:cNvSpPr/>
          <p:nvPr/>
        </p:nvSpPr>
        <p:spPr>
          <a:xfrm>
            <a:off x="3266650" y="3944500"/>
            <a:ext cx="1197900" cy="486300"/>
          </a:xfrm>
          <a:prstGeom prst="bentUpArrow">
            <a:avLst>
              <a:gd name="adj1" fmla="val 25000"/>
              <a:gd name="adj2" fmla="val 24575"/>
              <a:gd name="adj3" fmla="val 25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96900" y="3093013"/>
            <a:ext cx="857949" cy="643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3100" y="1617375"/>
            <a:ext cx="1225599" cy="611001"/>
          </a:xfrm>
          <a:prstGeom prst="rect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2" name="Google Shape;132;p19"/>
          <p:cNvSpPr/>
          <p:nvPr/>
        </p:nvSpPr>
        <p:spPr>
          <a:xfrm>
            <a:off x="5363550" y="1811300"/>
            <a:ext cx="294000" cy="25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5390050" y="2228375"/>
            <a:ext cx="1871700" cy="2081400"/>
          </a:xfrm>
          <a:prstGeom prst="rect">
            <a:avLst/>
          </a:prstGeom>
          <a:noFill/>
          <a:ln w="2857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536963" y="1633588"/>
            <a:ext cx="1549226" cy="5412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5" name="Google Shape;135;p19"/>
          <p:cNvSpPr/>
          <p:nvPr/>
        </p:nvSpPr>
        <p:spPr>
          <a:xfrm>
            <a:off x="1067950" y="1586500"/>
            <a:ext cx="204600" cy="25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900550" y="4054350"/>
            <a:ext cx="965200" cy="9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400925" y="-91700"/>
            <a:ext cx="7815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ERD for SQL Database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275" y="377100"/>
            <a:ext cx="8189798" cy="472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7725" y="377100"/>
            <a:ext cx="741350" cy="74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Machine 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7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Goal: use machine learning techniques to predict sale prices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XGBoost is an open-source software library which uses gradient-boosted decision trees to perform regression and classification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❖"/>
            </a:pPr>
            <a:r>
              <a:rPr lang="en"/>
              <a:t>We used the following factors in our model: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Year of sale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Land square feet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Gross square feet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Year built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Total units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Borough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Tax class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Neighborhood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➢"/>
            </a:pPr>
            <a:r>
              <a:rPr lang="en"/>
              <a:t>Building class category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513</Words>
  <Application>Microsoft Office PowerPoint</Application>
  <PresentationFormat>On-screen Show (16:9)</PresentationFormat>
  <Paragraphs>97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Roboto Slab</vt:lpstr>
      <vt:lpstr>Roboto</vt:lpstr>
      <vt:lpstr>Arial</vt:lpstr>
      <vt:lpstr>Lato</vt:lpstr>
      <vt:lpstr>Marina</vt:lpstr>
      <vt:lpstr>An Investigation into the Factors Driving Housing Price Growth in the New York Boroughs</vt:lpstr>
      <vt:lpstr>Introduction to Team </vt:lpstr>
      <vt:lpstr>Introduction</vt:lpstr>
      <vt:lpstr>Sources</vt:lpstr>
      <vt:lpstr>Initial Findings </vt:lpstr>
      <vt:lpstr>Technologies Utilized to Investigate Housing Prices  </vt:lpstr>
      <vt:lpstr>ETL Diagram </vt:lpstr>
      <vt:lpstr>ERD for SQL Database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Dashboard</vt:lpstr>
      <vt:lpstr>Conclusions</vt:lpstr>
      <vt:lpstr>Questions?</vt:lpstr>
      <vt:lpstr>Illidan says 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Investigation into the Factors Driving Housing Price Growth in the New York Boroughs</dc:title>
  <dc:creator>Nick</dc:creator>
  <cp:lastModifiedBy>Nicholas Fenech</cp:lastModifiedBy>
  <cp:revision>1</cp:revision>
  <dcterms:modified xsi:type="dcterms:W3CDTF">2023-05-25T19:22:49Z</dcterms:modified>
</cp:coreProperties>
</file>